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handoutMasterIdLst>
    <p:handoutMasterId r:id="rId41"/>
  </p:handoutMasterIdLst>
  <p:sldIdLst>
    <p:sldId id="256" r:id="rId2"/>
    <p:sldId id="990" r:id="rId3"/>
    <p:sldId id="1022" r:id="rId4"/>
    <p:sldId id="1016" r:id="rId5"/>
    <p:sldId id="1067" r:id="rId6"/>
    <p:sldId id="1017" r:id="rId7"/>
    <p:sldId id="1033" r:id="rId8"/>
    <p:sldId id="1037" r:id="rId9"/>
    <p:sldId id="1061" r:id="rId10"/>
    <p:sldId id="1098" r:id="rId11"/>
    <p:sldId id="1103" r:id="rId12"/>
    <p:sldId id="1099" r:id="rId13"/>
    <p:sldId id="1065" r:id="rId14"/>
    <p:sldId id="1101" r:id="rId15"/>
    <p:sldId id="1071" r:id="rId16"/>
    <p:sldId id="1073" r:id="rId17"/>
    <p:sldId id="1088" r:id="rId18"/>
    <p:sldId id="1068" r:id="rId19"/>
    <p:sldId id="1087" r:id="rId20"/>
    <p:sldId id="1074" r:id="rId21"/>
    <p:sldId id="1075" r:id="rId22"/>
    <p:sldId id="1077" r:id="rId23"/>
    <p:sldId id="1078" r:id="rId24"/>
    <p:sldId id="1080" r:id="rId25"/>
    <p:sldId id="1081" r:id="rId26"/>
    <p:sldId id="1082" r:id="rId27"/>
    <p:sldId id="1079" r:id="rId28"/>
    <p:sldId id="1085" r:id="rId29"/>
    <p:sldId id="1092" r:id="rId30"/>
    <p:sldId id="1093" r:id="rId31"/>
    <p:sldId id="1096" r:id="rId32"/>
    <p:sldId id="1069" r:id="rId33"/>
    <p:sldId id="1084" r:id="rId34"/>
    <p:sldId id="1090" r:id="rId35"/>
    <p:sldId id="1089" r:id="rId36"/>
    <p:sldId id="1097" r:id="rId37"/>
    <p:sldId id="1091" r:id="rId38"/>
    <p:sldId id="949" r:id="rId39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6D3FF"/>
    <a:srgbClr val="681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326" y="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EAFB3-9D44-4470-B0E7-AB0F450C5E10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67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67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284F8-90A6-44C9-AAB7-4092841DA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96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b="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82F79-9B56-4FE1-926A-B130E688C2AB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955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b="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82F79-9B56-4FE1-926A-B130E688C2AB}" type="slidenum">
              <a:rPr lang="pl-PL" altLang="pl-PL" smtClean="0"/>
              <a:pPr/>
              <a:t>38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0952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17.09.2025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FD2182-404B-48E3-9FB3-3A77692BFD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9" y="6541555"/>
            <a:ext cx="10225136" cy="8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B3CE51F-C77E-4588-A1A4-57F836659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6575390"/>
            <a:ext cx="9865096" cy="7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853" y="2986418"/>
            <a:ext cx="7920115" cy="1087764"/>
          </a:xfrm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17.09.2025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E9F6810-1E0E-45F0-842F-B6332551BA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6575390"/>
            <a:ext cx="9865096" cy="7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17.09.2025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998D4DD-B4CE-4481-A6F1-A2528B6F7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6575390"/>
            <a:ext cx="9865096" cy="7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434" y="2699717"/>
            <a:ext cx="8424936" cy="28803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Fundusze Europejskie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dla Podkarpacia 2021-2027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Priorytet 7 Kapitał ludzki gotowy do zmian</a:t>
            </a:r>
            <a:b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Działanie 07.03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Aktywizacja osób młodych pozostających bez pracy/wsparcie rozwoju przedsiębiorczości</a:t>
            </a:r>
            <a:b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83" y="5436021"/>
            <a:ext cx="7920037" cy="864095"/>
          </a:xfrm>
        </p:spPr>
        <p:txBody>
          <a:bodyPr>
            <a:normAutofit fontScale="55000" lnSpcReduction="20000"/>
          </a:bodyPr>
          <a:lstStyle/>
          <a:p>
            <a:pPr algn="ctr" defTabSz="609585" fontAlgn="base">
              <a:lnSpc>
                <a:spcPct val="120000"/>
              </a:lnSpc>
              <a:spcBef>
                <a:spcPct val="0"/>
              </a:spcBef>
            </a:pPr>
            <a:endParaRPr lang="pl-PL" sz="4300" dirty="0"/>
          </a:p>
          <a:p>
            <a:pPr algn="ctr" defTabSz="609585" fontAlgn="base">
              <a:lnSpc>
                <a:spcPct val="120000"/>
              </a:lnSpc>
              <a:spcBef>
                <a:spcPct val="0"/>
              </a:spcBef>
            </a:pPr>
            <a:r>
              <a:rPr lang="pl-PL" sz="5600" dirty="0">
                <a:latin typeface="Arial" panose="020B0604020202020204" pitchFamily="34" charset="0"/>
                <a:cs typeface="Arial" panose="020B0604020202020204" pitchFamily="34" charset="0"/>
              </a:rPr>
              <a:t>Wojewódzki Urząd Pracy w Rzeszowie</a:t>
            </a:r>
          </a:p>
          <a:p>
            <a:pPr algn="ctr" defTabSz="609585" fontAlgn="base">
              <a:lnSpc>
                <a:spcPct val="120000"/>
              </a:lnSpc>
              <a:spcBef>
                <a:spcPct val="0"/>
              </a:spcBef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l-PL" sz="96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l-PL" sz="96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8D9AE3-4D71-45CB-94DA-7EB1E45E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Nabór do projektu nr </a:t>
            </a:r>
            <a:r>
              <a:rPr lang="pl-PL" b="1" dirty="0"/>
              <a:t>7.3/4/2025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95007F-9058-46C4-88BA-D6EAB0031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Wojewódzki Urząd Pracy w Rzeszowie </a:t>
            </a:r>
            <a:r>
              <a:rPr lang="pl-PL" b="1" dirty="0">
                <a:solidFill>
                  <a:srgbClr val="002060"/>
                </a:solidFill>
              </a:rPr>
              <a:t>ogłosił nabór do projektu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nr 7.3/4/2025 w dniu 15.09.2025 r.</a:t>
            </a:r>
          </a:p>
          <a:p>
            <a:r>
              <a:rPr lang="pl-PL" b="1" dirty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Założona kwota alokacji na nabór wynosi: </a:t>
            </a:r>
            <a:r>
              <a:rPr lang="pl-PL" b="1" dirty="0">
                <a:solidFill>
                  <a:srgbClr val="002060"/>
                </a:solidFill>
              </a:rPr>
              <a:t>39.000.000,00 zł.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Jednorazowe środki na podjęcie działalności gospodarczej, w niniejszym naborze będą udzielane w kwocie nie wyższej niż 6-krotność wysokości przeciętnego wynagrodzenia tj. </a:t>
            </a:r>
            <a:r>
              <a:rPr lang="pl-PL" b="1" dirty="0">
                <a:solidFill>
                  <a:srgbClr val="002060"/>
                </a:solidFill>
              </a:rPr>
              <a:t>52.491,78 zł</a:t>
            </a:r>
            <a:r>
              <a:rPr lang="pl-PL" dirty="0">
                <a:solidFill>
                  <a:srgbClr val="002060"/>
                </a:solidFill>
              </a:rPr>
              <a:t>. </a:t>
            </a:r>
          </a:p>
          <a:p>
            <a:r>
              <a:rPr lang="pl-PL" b="1" dirty="0">
                <a:solidFill>
                  <a:srgbClr val="002060"/>
                </a:solidFill>
              </a:rPr>
              <a:t>Dokumenty rekrutacyjne</a:t>
            </a:r>
            <a:r>
              <a:rPr lang="pl-PL" dirty="0">
                <a:solidFill>
                  <a:srgbClr val="002060"/>
                </a:solidFill>
              </a:rPr>
              <a:t> przyjmowane będą w dniach </a:t>
            </a:r>
            <a:r>
              <a:rPr lang="pl-PL" b="1" dirty="0">
                <a:solidFill>
                  <a:srgbClr val="002060"/>
                </a:solidFill>
              </a:rPr>
              <a:t>od 30</a:t>
            </a:r>
            <a:r>
              <a:rPr lang="pl-PL" dirty="0">
                <a:solidFill>
                  <a:srgbClr val="002060"/>
                </a:solidFill>
              </a:rPr>
              <a:t>.</a:t>
            </a:r>
            <a:r>
              <a:rPr lang="pl-PL" b="1" dirty="0">
                <a:solidFill>
                  <a:srgbClr val="002060"/>
                </a:solidFill>
              </a:rPr>
              <a:t>09.2025 r. do 6.10.2025 r. </a:t>
            </a:r>
            <a:r>
              <a:rPr lang="pl-PL" dirty="0">
                <a:solidFill>
                  <a:srgbClr val="002060"/>
                </a:solidFill>
              </a:rPr>
              <a:t>w godz.</a:t>
            </a:r>
            <a:r>
              <a:rPr lang="pl-PL" b="1" dirty="0">
                <a:solidFill>
                  <a:srgbClr val="002060"/>
                </a:solidFill>
              </a:rPr>
              <a:t> 8:00 – 15:00 </a:t>
            </a:r>
            <a:r>
              <a:rPr lang="pl-PL" dirty="0">
                <a:solidFill>
                  <a:srgbClr val="002060"/>
                </a:solidFill>
              </a:rPr>
              <a:t>w: </a:t>
            </a:r>
          </a:p>
          <a:p>
            <a:pPr marL="449263" lvl="1" indent="-250825"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002060"/>
                </a:solidFill>
              </a:rPr>
              <a:t>Wojewódzkim Urzędzie Pracy w Rzeszowie ul. Adama Stanisława Naruszewicza 11, 35-055 Rzeszów, </a:t>
            </a:r>
          </a:p>
          <a:p>
            <a:pPr marL="449263" indent="-250825"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002060"/>
                </a:solidFill>
              </a:rPr>
              <a:t>Oddziałach zamiejscowych Wojewódzkiego Urzędu Pracy: w Krośnie, Przemyślu i Tarnobrzegu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41E786-9B7D-4CE4-9401-116E96E243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507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720003"/>
          </a:xfrm>
        </p:spPr>
        <p:txBody>
          <a:bodyPr>
            <a:normAutofit/>
          </a:bodyPr>
          <a:lstStyle/>
          <a:p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5724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Dokumenty rekrutacyjne Kandydaci winni składać do instytucji, która ogłosiła nabór, ponieważ do zadań danej instytucji będzie należała ocena złożonych dokumentów i to ona będzie udzielała wsparcia w ramach projektu.</a:t>
            </a:r>
          </a:p>
          <a:p>
            <a:pPr marL="0" indent="0">
              <a:buNone/>
            </a:pPr>
            <a:endParaRPr lang="pl-PL" sz="24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Dokumenty Rekrutacyjne będzie można złożyć osobiście, przez osobę trzecią lub przesłać za pośrednictwem operatora pocztowego do instytucji ogłaszającej nabór. 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Istnieje możliwość złożenia dokumentów rekrutacyjnych za pomocą środków komunikacji elektronicznej (ePUAP, e-Doręczenia) w przypadku posiadania przez Kandydata/</a:t>
            </a:r>
            <a:r>
              <a:rPr lang="pl-PL" sz="2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tkę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podpisu kwalifikowanego lub profilu zaufanego.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798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6645EE-BC81-E575-002E-9D399A66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Dokumenty rekrutacyjne, które należy złożyć w odpowiedzi na </a:t>
            </a:r>
            <a:r>
              <a:rPr lang="pl-PL" sz="2400" b="1" dirty="0">
                <a:solidFill>
                  <a:srgbClr val="00207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ogłoszony nabór: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1986" marR="0" lvl="0" indent="-251986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Char char="-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Formularz rekrutacyjny wraz z załącznikami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</a:p>
          <a:p>
            <a:pPr marR="0" lvl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Char char="-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Wniosek o przyznanie środków na podjęcie działalności gospodarczej wraz z załącznikami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None/>
              <a:tabLst/>
              <a:defRPr/>
            </a:pPr>
            <a:endParaRPr lang="pl-PL" sz="2400" b="1" dirty="0">
              <a:solidFill>
                <a:srgbClr val="002073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400" b="1" dirty="0">
                <a:solidFill>
                  <a:srgbClr val="00207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W/w dokumenty rekrutacyjne będą podlegały ocenie formalnej i merytorycznej.</a:t>
            </a: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465A96-C31E-0530-E9E9-CB055EFFC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88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Wykaz dokumentów rekrutacyjnych: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Formularz i załączniki: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dotyczące udziału w innym projekcie z zakresu aktywizacji społeczno-zawodowej współfinansowanym ze środków Europejskiego Funduszu Społecznego Plus,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Zaświadczenie z Powiatowego Urzędu Pracy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terenu województwa podkarpackiego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potwierdzające fakt zarejestrowania oraz okres zarejestrowania. Zaświadczenie o okresach zarejestrowania, powinno obejmować okres minimum ostatnich 24 miesięcy,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Kopia aktualnego orzeczenia o niepełnosprawności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stopniu niepełnosprawności wydana przez uprawniony organ (dotyczy wyłącznie osób powołujących się dodatkowo na status osoby niepełnosprawnej).</a:t>
            </a:r>
          </a:p>
          <a:p>
            <a:pPr marL="0" indent="0">
              <a:buNone/>
            </a:pPr>
            <a:endParaRPr lang="pl-PL" sz="2200" dirty="0">
              <a:solidFill>
                <a:srgbClr val="FF33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008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Wykaz dokumentów rekrutacyjnych – dotyczy przypadku osób, które nie posiadają obywatelstwa polskiego: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do formularza rekrutacyjnego: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Zaświadczenie z Powiatowego Urzędu Pracy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terenu województwa podkarpackiego ze wskazaniem tytułu prawnego do nabycia statusu osoby bezrobotnej. Zaświadczenie o okresach zarejestrowania, powinno obejmować okres minimum ostatnich 24 miesięcy,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(kopia), w którym określony został okres legalnego pobytu przez Kandydata/</a:t>
            </a:r>
            <a:r>
              <a:rPr lang="pl-PL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tkę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terenie Polski.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833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Wykaz dokumentów rekrutacyjnych: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96344"/>
          </a:xfrm>
        </p:spPr>
        <p:txBody>
          <a:bodyPr>
            <a:normAutofit fontScale="25000" lnSpcReduction="20000"/>
          </a:bodyPr>
          <a:lstStyle/>
          <a:p>
            <a: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o przyznanie środków na podjęcie działalności gospodarczej. </a:t>
            </a:r>
          </a:p>
          <a:p>
            <a: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obowiązkowe do Wniosku: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szczegółowa specyfikacja zakupów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wnioskodawcy o otrzymaniu/nieotrzymaniu pomocy de </a:t>
            </a:r>
            <a:r>
              <a:rPr lang="pl-PL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endParaRPr lang="pl-PL" sz="7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formularz informacji przedstawianych przy ubieganiu się o pomoc de minimis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korzystania z pomocy de minimis – oświadczenie lub zaświadczenie o uzyskanej pomocy w ciągu minionych trzech lat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prawo jazdy /kserokopia/ – w przypadku ubiegania się o sfinansowanie zakupu pojazdu.</a:t>
            </a: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03399"/>
              </a:buClr>
              <a:buNone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889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Wykaz dokumentów rekrutacyjnych: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dodatkowe do Wniosku: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Certyfikaty, świadectwa pracy, dokumenty potwierdzające poziom wykształcenia, zaświadczenia o posiadanych szkoleniach, kursach, itd. (kserokopie) – które wskazują na znajomość planowanej działalności gospodarczej;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Zaświadczenia/certyfikaty/uprawnienia (kserokopie) - jeżeli są one obowiązkowe w myśl przepisów prawa do prowadzenia działalności gospodarczej/wykonywania zawodu, niniejsze dokumenty będą brane pod uwagę podczas oceny merytorycznej wniosku (np. badania wysokościowe, uprawnienia spawalnicze).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Prawo jazdy (kserokopia) – w przypadku ubiegania się o sfinansowanie reklamy na pojazd,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Dowód rejestracyjny pojazdu (kserokopia) którego wnioskodawca jest jedynym właścicielem – w przypadku ubiegania się o zakup reklamy na pojazd,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posiadania: oświadczenia o współpracy, listy intencyjne itp. dotyczące przyszłych kontrahentów;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Wizualizacje wykonanych prac/zdjęcia, przykłady prac.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03399"/>
              </a:buClr>
              <a:buNone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740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REKRUTACJA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19597"/>
            <a:ext cx="8640382" cy="504024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pl-PL" sz="43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Punkty preferencyjne </a:t>
            </a: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przynależność do grupy docelowej </a:t>
            </a:r>
            <a:r>
              <a:rPr 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(max. 8 pkt)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Ocena wniosku: opis planowanego przedsięwzięcia (max. 40 pkt, min. 24 pkt) </a:t>
            </a:r>
            <a:br>
              <a:rPr 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tym: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potencjał, kwalifikacje i doświadczenie zawodowe związane z zamierzoną działalnością gospodarczą (max. 9 pkt);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pomysł, opis planowanej działalności gospodarczej, zapotrzebowanie na lokalnym rynku pracy na działalność gospodarczą (max. 10 pkt);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charakterystyka klientów i konkurencji (max. 4 pkt); 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zakres planowanej inwestycji – plan finansowy przedsięwzięcia weryfikacja specyfikacji zakupów pod kątem przeznaczenia i celowości zakupów (max. 9 pkt);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analiza finansowa przedsięwzięcia (max. 4 pkt);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zasoby konieczne do uruchomienia działalności gospodarczej oraz stopień przygotowania inwestycji do realizacji np. wynajęto lokal, zawarto umowy wstępne z podwykonawcami lub odbiorcami (max. 4 pkt).</a:t>
            </a:r>
          </a:p>
          <a:p>
            <a:pPr marL="0" indent="0">
              <a:buNone/>
            </a:pP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7608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REKRUTACJA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19597"/>
            <a:ext cx="8640382" cy="50402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5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Ocena doradcy zawodowego (max. 22 pkt</a:t>
            </a:r>
            <a:r>
              <a:rPr lang="pl-PL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 tym: predyspozycje (max. 6 pkt), motywacja  (max. 4 pkt), samodzielność (max. 4 pkt), myślenie analityczne </a:t>
            </a:r>
            <a:br>
              <a:rPr lang="pl-PL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organizacja pracy (max. 4 pkt), test kompetencji predyspozycji przedsiębiorczych (max. 4 pkt).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Minimalna liczba punktów kwalifikująca do przyznania wsparcia w postaci jednorazowych środków na podjęcie działalności gospodarczej wynosi 50% możliwych do uzyskania punktów tj. </a:t>
            </a:r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 punktów.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001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– zasady ogólne</a:t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Dofinansowanie może być przyznane Uczestnikowi/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czce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Projektu wyłącznie na podjęcie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jednoosobowej działalności gospodarczej.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Środki mogą być przyznane tylko na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podjęcie nowej działalności gospodarczej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 nie na przejęcie już istniejącej tj. działalności utworzonej w tym samym miejscu i tego samego rodzaju co poprzednia – w wyniku odkupienia sprzętu, wyposażenia lub środków obrotowych od poprzedniego właściciela.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639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DAB179-61E5-EE75-E916-E070F8F974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733A307-F196-4D92-A3C0-7F6057D7A669}" type="slidenum">
              <a:rPr lang="pl-PL" altLang="pl-PL" smtClean="0"/>
              <a:pPr/>
              <a:t>2</a:t>
            </a:fld>
            <a:endParaRPr lang="pl-PL" alt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F204557-0209-7932-D9B0-B6E6CC78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584120"/>
            <a:ext cx="8640381" cy="1043589"/>
          </a:xfrm>
          <a:solidFill>
            <a:srgbClr val="A6D3FF"/>
          </a:solidFill>
        </p:spPr>
        <p:txBody>
          <a:bodyPr>
            <a:normAutofit/>
          </a:bodyPr>
          <a:lstStyle/>
          <a:p>
            <a:pPr algn="ctr"/>
            <a:br>
              <a:rPr lang="pl-PL" sz="3600" dirty="0">
                <a:solidFill>
                  <a:srgbClr val="FF0000"/>
                </a:solidFill>
              </a:rPr>
            </a:br>
            <a:endParaRPr lang="pl-PL" sz="3200" dirty="0"/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D6257A9D-89FA-0799-8260-54D8F28A475F}"/>
              </a:ext>
            </a:extLst>
          </p:cNvPr>
          <p:cNvSpPr txBox="1">
            <a:spLocks/>
          </p:cNvSpPr>
          <p:nvPr/>
        </p:nvSpPr>
        <p:spPr>
          <a:xfrm>
            <a:off x="521080" y="1502600"/>
            <a:ext cx="9361040" cy="52771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pt.</a:t>
            </a:r>
            <a:r>
              <a:rPr lang="pl-PL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pl-PL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4000"/>
              </a:lnSpc>
              <a:spcBef>
                <a:spcPct val="0"/>
              </a:spcBef>
              <a:buNone/>
            </a:pPr>
            <a:r>
              <a:rPr 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„Aktywizacja zawodowa osób młodych bezrobotnych w wieku 18-29 lat, wsparcie rozwoju przedsiębiorczości”</a:t>
            </a:r>
          </a:p>
          <a:p>
            <a:pPr marL="0" indent="0" algn="ctr">
              <a:lnSpc>
                <a:spcPts val="4000"/>
              </a:lnSpc>
              <a:spcBef>
                <a:spcPct val="0"/>
              </a:spcBef>
              <a:buNone/>
            </a:pPr>
            <a:endParaRPr lang="pl-PL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4000"/>
              </a:lnSpc>
              <a:spcBef>
                <a:spcPct val="0"/>
              </a:spcBef>
              <a:buNone/>
            </a:pPr>
            <a:r>
              <a:rPr lang="pl-PL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nr 7.3/4/2025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pl-P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realizowany w ramach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07.03 Aktywizacja osób młodych pozostających bez pracy/wsparcie rozwoju przedsiębiorczości FEP 2021-2027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endParaRPr lang="pl-PL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A0F3941-387E-8A55-1FD3-13CA4F82AFF8}"/>
              </a:ext>
            </a:extLst>
          </p:cNvPr>
          <p:cNvPicPr/>
          <p:nvPr/>
        </p:nvPicPr>
        <p:blipFill rotWithShape="1">
          <a:blip r:embed="rId6"/>
          <a:srcRect l="24050" t="53322" r="68800" b="19298"/>
          <a:stretch/>
        </p:blipFill>
        <p:spPr bwMode="auto">
          <a:xfrm>
            <a:off x="388365" y="1115541"/>
            <a:ext cx="5051881" cy="195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5F8FCB6-F61E-1F66-127E-656E1F840202}"/>
              </a:ext>
            </a:extLst>
          </p:cNvPr>
          <p:cNvPicPr/>
          <p:nvPr/>
        </p:nvPicPr>
        <p:blipFill rotWithShape="1">
          <a:blip r:embed="rId6"/>
          <a:srcRect l="24050" t="53322" r="68800" b="19298"/>
          <a:stretch/>
        </p:blipFill>
        <p:spPr bwMode="auto">
          <a:xfrm>
            <a:off x="5357017" y="6994594"/>
            <a:ext cx="5051881" cy="195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885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– zasady ogólne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Dofinansowanie nie może zostać udzielone na podjęcie następujących przedsięwzięć:</a:t>
            </a:r>
            <a:endParaRPr lang="pl-PL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działalność, która ze względu na rodzaj według Polskiej Klasyfikacji Działalności PKD prowadzona była przez wnioskodawcę w okresie ostatnich 24 miesięcy poprzedzających dzień złożenia wniosku;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działalność wytwórczą w rolnictwie w zakresie upraw rolnych oraz chowu i hodowli zwierząt, ogrodnictwa, warzywnictwa i leśnictwa;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handel akwizycyjny;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 lotniczy;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działalność gospodarczą prowadzoną w oparciu o umowę franczyzową lub agencyjną na wyłączność;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840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– zasady ogólne</a:t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Dofinansowanie nie może zostać udzielone na podjęcie następujących przedsięwzięć:</a:t>
            </a:r>
            <a:endParaRPr lang="pl-PL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usługi wróżbiarskie i ezoteryczne;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usługi w zakresie medycyny naturalnej i estetycznej świadczone przez osoby nieposiadające odpowiedniego przygotowania wynikającego z wykształcenia lub ukończonych szkoleń i kursów;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usługi prowadzenia badań i diagnostyki w celu oceny stanu zdrowia przez osoby nieposiadające wykształcenia medycznego;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działalność hazardowa, agencji towarzyskich;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tworzenie nowych miejsc opieki nad dziećmi do lat 3.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276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Katalog wydatków kwalifikowanych: </a:t>
            </a:r>
            <a:br>
              <a:rPr 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818" y="1619597"/>
            <a:ext cx="8640382" cy="4968552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zakupu obiektu, koszty remontu i adaptacji łącznie do wysokości 20% kwoty wnioskowanych środków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Wnioskowane środki nie mogą być przeznaczone na adaptację czy remont prywatnego mieszkania, gdzie będzie tylko siedziba firmy, a nie ma wyodrębnionego pomieszczenia wyłącznie do celów prowadzenia działalności (dotyczy działalności wykonywanej w przeważającej większości u klienta). Nie dopuszcza się zmiany miejsca prowadzenia działalności gospodarczej przez okres pierwszych 12 miesięcy jej prowadzenia, w przypadku gdy wnioskodawca wydatkował otrzymane środki na zakup, remont lub adaptację lokalu, przeznaczonego na działalność, chyba, że przemawiają za tym szczególnie uzasadnione względy gospodarcze;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zakupu maszyn, urządzeń, narzędzi i wyposażenia lokalu oraz wartości niematerialnych i prawnych, licencji na oprogramowanie 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niezbędnego do prowadzenia działalności (również w postaci zakupu subskrypcji, jednakże na okres nie krótszy niż 12 miesięcy)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wysokości 100%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kwoty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wnioskowanych środków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reklamy 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wysokości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10% 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kwoty wnioskowanych środków;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materiałów i środków obrotowych do wysokości 40% 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kwoty wnioskowanych środków;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pomoc prawną, konsultacje i doradztwo związane z podjęciem działalności gospodarczej do wysokości 3% 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kwoty wnioskowanych środków;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11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08000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Katalog wydatków kwalifikowanych: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763613"/>
            <a:ext cx="8640382" cy="4608512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samochodu ciężarowego, specjalistycznego, </a:t>
            </a:r>
            <a:r>
              <a:rPr lang="pl-PL" sz="2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autolawety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przyczepy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 kwocie nieprzekraczającej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wnioskowanego dofinansowania na podjęcie działalności gospodarczej, przy czym zakupiony samochód winien być zarejestrowany tylko na wnioskodawcę i wykorzystanie tego pojazdu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pozostaje w bezpośrednim związku z profilem </a:t>
            </a:r>
            <a:b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rodzajem podejmowanej działalności gospodarczej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do wysokości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wnioskowanego dofinansowania na podjęcie działalności gospodarczej </a:t>
            </a:r>
            <a:b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działalności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zakresie usług kurierskich, przeprowadzek, autoholowania, pomocy drogowej a także transportu drogowego towarów;</a:t>
            </a:r>
            <a:endParaRPr lang="pl-PL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7"/>
            </a:pP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samochodu osobowego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kwocie nieprzekraczającej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wnioskowanego dofinansowania na podjęcie działalności gospodarczej w sytuacji gdy wykorzystanie pojazdu będzie pozostawać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bezpośrednim związku z profilem i rodzajem podejmowanej działalności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lub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70%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przypadku działalności gospodarczej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zakresie szkoły nauki jazdy i krajowego transportu osób taksówkami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7"/>
            </a:pP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innych pojazdów (np. koparek, ciągników, </a:t>
            </a:r>
            <a:r>
              <a:rPr lang="pl-PL" sz="2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wozideł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do wysokości 100% 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wnioskowanego dofinansowania na podjęcie działalności gospodarczej w sytuacji gdy wykorzystanie pojazdu będzie pozostawać w bezpośrednim związku z profilem i rodzajem podejmowanej działalności,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2594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Przekazane dofinansowanie nie może być przeznaczone na: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691605"/>
            <a:ext cx="8640382" cy="4824536"/>
          </a:xfrm>
        </p:spPr>
        <p:txBody>
          <a:bodyPr>
            <a:normAutofit fontScale="70000" lnSpcReduction="20000"/>
          </a:bodyPr>
          <a:lstStyle/>
          <a:p>
            <a:endParaRPr lang="pl-PL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wynagrodzenia zatrudnionych pracowników;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akcji, obligacji, nabycie udziałów w spółkach;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opłaty administracyjne, opłaty związane z uzyskaniem koncesji i zezwoleń, opłaty skarbowe, opłaty cła, opłaty składek na ubezpieczenia, opłaty podatku i inne daniny publiczne;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opłaty z tytułu: kaucji, najmu, dzierżawy itp.;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opłaty związane z miejscem prowadzenia działalności, a także bieżące koszty utrzymania lokalu (opłaty eksploatacyjne np. prąd, woda, abonament telefoniczny itp.);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opłaty z tytułu utrzymania środków transportu (np. przegląd okresowy, rata za samochód, paliwo itp.);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aktualizacje; abonament (dotyczy w szczególności zakupu oprogramowania, subskrypcji na okres krótszy niż 12 miesięcy);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hosting;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0961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Przekazane dofinansowanie nie może być 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przeznaczone na: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547589"/>
            <a:ext cx="8640382" cy="4680002"/>
          </a:xfrm>
        </p:spPr>
        <p:txBody>
          <a:bodyPr>
            <a:normAutofit fontScale="62500" lnSpcReduction="20000"/>
          </a:bodyPr>
          <a:lstStyle/>
          <a:p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zakup: monitoringu, alarmów;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leasing maszyn, urządzeń, pojazdów itp.;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finansowanie kursów, szkoleń, seminariów, podnoszenia kompetencji i kwalifikacji; kosztów egzaminów lub uzyskania licencji (rozumianej jako uzyskanie uprawnień czy kwalifikacji);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rzeczy, w rozumieniu art 45 ustawy z dnia 23 kwietnia 1964 r. Kodeks cywilny, używanych (w tym środków trwałych, wyposażenia) o wartości jednostkowej (1 sztuka) poniżej 5.000,00 zł;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inwentarza żywego;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wyposażenie stanowisk pracy dla zatrudnianych pracowników;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sfinansowanie kosztów dostarczenia zakupów (np. koszty przesyłki, transportu, przygotowywania, pakowania);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telefonu komórkowego/</a:t>
            </a:r>
            <a:r>
              <a:rPr lang="pl-PL" sz="2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smartfona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(bez akcesoriów) za kwotę dofinansowania wyższą niż 3.000,00 zł;</a:t>
            </a: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205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Przekazane dofinansowanie nie może być 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przeznaczone na: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547589"/>
            <a:ext cx="8640382" cy="5760640"/>
          </a:xfrm>
        </p:spPr>
        <p:txBody>
          <a:bodyPr>
            <a:normAutofit fontScale="85000" lnSpcReduction="10000"/>
          </a:bodyPr>
          <a:lstStyle/>
          <a:p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7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tabletu (bez akcesoriów) za kwotę dofinansowania wyższą niż 3.000,00 zł (nie dotyczy działalności gospodarczej, której przedmiotem będą np. usługi: graficzne, fotograficzne, projektowe, informatyczne, architektoniczne, telekomunikacja bezprzewodowa, produkcja filmów i muzyki, obsługa muzyczna, nagłośnieniowa i oświetleniowa eventów).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7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więcej niż jednego laptopa (bez akcesoriów) z dodatkowym monitorem lub zestawu komputerowego z dodatkowym monitorem na kwotę dofinasowania wyższą niż 6.000,00 zł, (nie dotyczy działalności gospodarczej, której przedmiotem będą np. usługi: graficzne, fotograficzne, projektowe, informatyczne, architektoniczne, telekomunikacja bezprzewodowa, produkcja filmów i muzyki, obsługa muzyczna, nagłośnieniowa i oświetleniowa eventów);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7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sfinansowanie zakupu reklamy na pojazd, którego wnioskodawca nie jest jedynym właścicielem;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7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kasy fiskalnej, drukarki fiskalnej;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7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wyceny biegłego rzeczoznawcy; tłumacza przysięgłego, opłat związanych z ustanowieniem zabezpieczenia zwrotu przyznanych środków;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7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używki, produkty spożywcze, które nie zostały wprowadzone do obrotu.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7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między członkami rodziny (małżonek, zstępni, wstępni, rodzeństwo oraz osoby zamieszkałe pod tym samym adresem co uczestnik projektu oraz od poręczycieli);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7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rzeczy używanych za kwotę dofinansowania wyższą niż kwota wskazana w wycenie dokonanej przez rzeczoznawcę lub biegłego z danego zakresu.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800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043533"/>
            <a:ext cx="8640382" cy="5760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Wskazane we Wniosku o przyznanie środków na podjęcie działalności gospodarczej zakupy oceniane są pod kątem: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celowości,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niezbędności,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przydatności do prowadzenia działalności.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uzasadnionych przypadkach, Beneficjent/Partner Projektu może wyłączyć z objęcia dofinansowaniem wydatki, które nie są w sposób ścisły </a:t>
            </a:r>
            <a:b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bezpośredni związane z tworzonym przedsięwzięciem. Dotyczy to również możliwości zmniejszenia kwoty dofinansowania na poszczególne zakupy, zwłaszcza jeżeli ich wartość została przeszacowana, tj. przekracza wartość sprzętu podobnego rodzaju ogólnie dostępnego na rynku o uśrednionym standardzie. Zastrzega się prawo do niezakwalifikowania do objęcia dofinansowaniem zaproponowanych wydatków. Oznacza to, że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ostatecznej ocenie Wniosku, kwota przyznanych środków może różnić się od kwoty środków wnioskowanych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2099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Zabezpieczenie umowy w sprawie przyznania Uczestnikowi/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czce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 środków na podjęcie działalności gospodarczej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91605"/>
            <a:ext cx="8640382" cy="4968234"/>
          </a:xfrm>
        </p:spPr>
        <p:txBody>
          <a:bodyPr>
            <a:normAutofit fontScale="25000" lnSpcReduction="20000"/>
          </a:bodyPr>
          <a:lstStyle/>
          <a:p>
            <a:endParaRPr lang="pl-PL" sz="1600" b="1" dirty="0">
              <a:solidFill>
                <a:srgbClr val="FF0000"/>
              </a:solidFill>
            </a:endParaRPr>
          </a:p>
          <a:p>
            <a: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zapewnienia dotrzymania warunków Umowy i wykorzystania środków zgodnie z przeznaczeniem, ustanawia się następujące formy zabezpieczenia:</a:t>
            </a:r>
          </a:p>
          <a:p>
            <a:pPr marL="342900" indent="-342900">
              <a:buAutoNum type="arabicParenR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poręczenie;</a:t>
            </a:r>
          </a:p>
          <a:p>
            <a:pPr marL="342900" indent="-342900">
              <a:buAutoNum type="arabicParenR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weksel in blanco;</a:t>
            </a:r>
          </a:p>
          <a:p>
            <a:pPr marL="342900" indent="-342900">
              <a:buAutoNum type="arabicParenR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weksel z poręczeniem wekslowym (aval);</a:t>
            </a:r>
          </a:p>
          <a:p>
            <a:pPr marL="342900" indent="-342900">
              <a:buAutoNum type="arabicParenR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zastaw rejestrowy na prawach lub rzeczach;</a:t>
            </a:r>
          </a:p>
          <a:p>
            <a:pPr marL="342900" indent="-342900">
              <a:buAutoNum type="arabicParenR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gwarancja bankowa;</a:t>
            </a:r>
          </a:p>
          <a:p>
            <a:pPr marL="342900" indent="-342900">
              <a:buAutoNum type="arabicParenR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blokada środków zgromadzonych na rachunku płatniczym;</a:t>
            </a:r>
          </a:p>
          <a:p>
            <a:pPr marL="342900" indent="-342900">
              <a:buAutoNum type="arabicParenR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 notarialny o poddaniu się egzekucji przez dłużnika.</a:t>
            </a:r>
          </a:p>
          <a:p>
            <a:pPr marL="0" indent="0">
              <a:buNone/>
            </a:pPr>
            <a: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zabezpieczeniu w formie weksla in blanco albo aktu notarialnego </a:t>
            </a:r>
            <a:b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poddaniu się egzekucji konieczne jest ustanowienie dodatkowego zabezpieczenia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7036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Zabezpieczenie umowy w sprawie przyznania Uczestnikowi/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czce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 środków na podjęcie działalności gospodarczej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9886" y="2192437"/>
            <a:ext cx="8640382" cy="4680002"/>
          </a:xfrm>
        </p:spPr>
        <p:txBody>
          <a:bodyPr>
            <a:normAutofit fontScale="62500" lnSpcReduction="20000"/>
          </a:bodyPr>
          <a:lstStyle/>
          <a:p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wyboru sposobu zabezpieczenia weksel z poręczeniem wekslowym (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czy poręczenia wymagani są poręczyciele, zgodnie z poniższymi wytycznymi. Poręczycielem może być osoba w wieku do 74 roku życia, wobec której nie są ustanowione zajęcia sądowe lub administracyjne, osiągająca dochody, po pomniejszeniu o wysokość miesięcznej spłaty zadłużenia, w wysokości nie niższej, niż: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4.000,00 zł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netto/miesięcznie z tytułu zatrudnienia na podstawie stosunku pracy (zawartego w pełnym wymiarze czasu pracy z pracodawcą nie będącym w stanie likwidacji lub upadłości na okres co najmniej 24 miesięcy od dnia zawarcia umowy w sprawie przyznania środków na podjęcie działalności gospodarczej), niebędąca w okresie wypowiedzenia lub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4.000,00 zł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netto/miesięcznie z tytułu prowadzenia jednoosobowej działalności gospodarczej na zasadach ogólnych (za dochód z tytułu działalności gospodarczej uważa się przede wszystkim miesięczny dochód w roku poprzedzającym zawarcie umowy w sprawie przyznania środków na podjęcie działalności gospodarczej) lub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2.500,00 zł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netto/miesięcznie z tytułu emerytury lub renty (przyznanej na okres co najmniej 24 miesięcy od dnia zawarcia Umowy w sprawie przyznania środków na podjęcie działalności gospodarczej).</a:t>
            </a:r>
          </a:p>
          <a:p>
            <a:pPr marL="0" indent="0">
              <a:buNone/>
            </a:pP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300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B972E4-616F-4C18-B39C-C8932DC8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7" y="899836"/>
            <a:ext cx="9000520" cy="791769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				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5D0BB1-68F4-4BDD-A45D-D52633BC6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7" y="827509"/>
            <a:ext cx="9289031" cy="61206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informacje o projekcie:</a:t>
            </a:r>
          </a:p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</a:rPr>
              <a:t>30 000 000,00 EUR </a:t>
            </a:r>
            <a:r>
              <a:rPr lang="pl-PL" sz="2800" dirty="0">
                <a:solidFill>
                  <a:srgbClr val="002060"/>
                </a:solidFill>
                <a:latin typeface="Arial" panose="020B0604020202020204" pitchFamily="34" charset="0"/>
              </a:rPr>
              <a:t>– kwota dofinansowania na realizację projektu pochodząca </a:t>
            </a:r>
            <a:r>
              <a:rPr lang="pl-PL" sz="2800" dirty="0">
                <a:solidFill>
                  <a:schemeClr val="tx2"/>
                </a:solidFill>
                <a:latin typeface="Arial" panose="020B0604020202020204" pitchFamily="34" charset="0"/>
              </a:rPr>
              <a:t>z Europejskiego Funduszu Społecznego Plus 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800" dirty="0">
                <a:solidFill>
                  <a:schemeClr val="tx2"/>
                </a:solidFill>
                <a:latin typeface="Arial" panose="020B0604020202020204" pitchFamily="34" charset="0"/>
              </a:rPr>
              <a:t>Termin realizacji projektu 01.10.2023 – 31.12.2029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</a:rPr>
              <a:t> Celem głównym projektu jest rozwój przedsiębiorczości wśród ludzi młodych w woj. podkarpackim poprzez udzielenie min</a:t>
            </a: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</a:rPr>
              <a:t>. 2740 dotacji </a:t>
            </a: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</a:rPr>
              <a:t>na rozpoczęcie działalności gospodarczej do 31.12.2029.</a:t>
            </a:r>
            <a:endParaRPr lang="pl-PL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pl-PL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060389-CD48-4328-BD4B-B22A85F54C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0596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5386" y="539477"/>
            <a:ext cx="8640382" cy="619268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Bez względu na wysokość uzyskiwanych dochodów wymaganych jest co najmniej dwóch poręczycieli lub jeden poręczyciel kiedy formą zabezpieczenia jest weksel z poręczeniem wekslowym (</a:t>
            </a:r>
            <a:r>
              <a:rPr lang="pl-PL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aval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l-PL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Poręczycielem nie może być:</a:t>
            </a:r>
            <a:endParaRPr lang="pl-PL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współmałżonek Bezrobotnego (chyba że małżonkowie posiadają rozdzielność majątkową w formie aktu notarialnego lub rozdzielność ta jest stwierdzona wyrokiem sądowym),</a:t>
            </a:r>
            <a:endParaRPr lang="pl-PL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współmałżonek poręczyciela (chyba że małżonkowie posiadają rozdzielność majątkową w formie aktu notarialnego lub rozdzielność ta jest stwierdzona wyrokiem sądowym),</a:t>
            </a:r>
            <a:endParaRPr lang="pl-PL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 przypadku umów o dofinansowanie zawieranych przez Partnera Projektu osoba, która poręczała u Partnera Projektu umowy cywilnoprawne (umowa w sprawie przyznania Bezrobotnemu jednorazowych środków na podjęcie działalności gospodarczej, umowa w sprawie refundacji kosztów wyposażenia lub doposażenia stanowiska pracy), które nie wygasły,</a:t>
            </a:r>
            <a:endParaRPr lang="pl-PL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 przypadku umów o dofinansowanie zawieranych przez Beneficjenta osoba, która poręczała u Beneficjenta w Projekcie umowy cywilnoprawne (umowa w sprawie przyznania Bezrobotnemu jednorazowych środków na podjęcie działalności gospodarczej), które nie wygasły,</a:t>
            </a:r>
            <a:endParaRPr lang="pl-PL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prowadząca jednoosobową działalność gospodarczą z formą opodatkowania: ryczałt od przychodów ewidencjonowanych lub karta podatkowa,</a:t>
            </a:r>
            <a:endParaRPr lang="pl-PL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prowadząca jednoosobową działalność gospodarczą osiągająca dochody z działów specjalnych produkcji rolnej,</a:t>
            </a:r>
            <a:endParaRPr lang="pl-PL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prowadząca jednoosobową działalność gospodarczą i rozliczająca się z tego tytułu w innym kraju niż Polska,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prowadząca działalność gospodarczą w formie spółki cywilnej,</a:t>
            </a:r>
            <a:endParaRPr lang="pl-PL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prowadząca działalność gospodarczą w formie spółki jawnej,</a:t>
            </a:r>
            <a:endParaRPr lang="pl-PL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osoba, która rozpoczęła działalność gospodarczą w roku, w którym podpisywana jest umowa w sprawie przyznania środków na podjęcie działalności gospodarczej,</a:t>
            </a:r>
            <a:endParaRPr lang="pl-PL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zatrudniona u pracodawcy zagranicznego lub osiągająca dochody w walucie obcej.</a:t>
            </a:r>
          </a:p>
          <a:p>
            <a:pPr marL="0" lv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Poręczenia lub poręczenia w formie weksla z poręczeniem wekslowym (</a:t>
            </a:r>
            <a:r>
              <a:rPr lang="pl-PL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aval</a:t>
            </a:r>
            <a:r>
              <a:rPr lang="pl-PL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może udzielić osoba fizyczna lub osoba prawna.</a:t>
            </a:r>
            <a:endParaRPr lang="pl-PL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4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wyboru sposobu zabezpieczenia weksel z poręczeniem wekslowym (aval) czy poręczenia wymagani są poręczyciele, zgodnie z poniższymi wytycznymi (dotyczy osób prawnych):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2483693"/>
            <a:ext cx="8640382" cy="41761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poręczycielem może być osoba prawna, która prowadzi działalność gospodarczą przez okres co najmniej jednego pełnego roku kalendarzowego przypadającego na rok bezpośrednio przed datą udzielenia poręczenia,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poręczycielem może być osoba prawna, wobec której nie są ustanowione zajęcia sądowe lub administracyjne,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poręczycielem może być osoba prawna osiągająca dochody po pomniejszeniu o wysokość spłaty zadłużenia, w wysokości nie niższej, niż 50.000,00 zł netto za poprzedni, pełny rok prowadzenia działalności gospodarczej,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poręczycielem może być osoba prawna, która nie znajduje się w stanie upadłości, ani likwidacji.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1172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– rozliczenie środków</a:t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818" y="1547589"/>
            <a:ext cx="8640382" cy="58326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Uczestnik/czka Projektu, zobowiązuje się do:</a:t>
            </a:r>
          </a:p>
          <a:p>
            <a:pPr lvl="1">
              <a:lnSpc>
                <a:spcPct val="120000"/>
              </a:lnSpc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Wydatkowania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otrzymanego dofinansowania zgodnie z Wnioskiem, w okresie od dnia zawarcia Umowy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30 dni od dnia podjęcia działalności gospodarczej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2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Złożenia rozliczenia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udokumentowania wydatkowania otrzymanych środków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terminie nieprzekraczającym 2 miesięcy od dnia podjęcia działalności gospodarczej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Zwrotu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Beneficjentowi/Partnerowi Projektu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terminie nieprzekraczającym 2 miesięcy od dnia podjęcia działalności gospodarczej niewydatkowanych środków;</a:t>
            </a:r>
          </a:p>
          <a:p>
            <a:pPr lvl="1">
              <a:lnSpc>
                <a:spcPct val="120000"/>
              </a:lnSpc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prowadzenia działalności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gospodarczej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przez okres co najmniej 12 miesięcy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(nie wliczając okresu zawieszenia działalności);</a:t>
            </a:r>
          </a:p>
          <a:p>
            <a:pPr>
              <a:lnSpc>
                <a:spcPct val="120000"/>
              </a:lnSpc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Dopuszczalnymi dokumentami przy rozliczaniu się z wydatkowania przyznanych środków są: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faktury, rachunki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paragony z NIP-em traktowane jako faktura uproszczona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wraz z potwierdzeniami zapłaty.</a:t>
            </a:r>
            <a:endParaRPr lang="pl-PL" sz="2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Rozliczenie wydatkowania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przez Uczestnika/</a:t>
            </a:r>
            <a:r>
              <a:rPr lang="pl-PL" sz="2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czkę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Projektu, otrzymanych środków na podjęcie działalności gospodarczej jest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dokonywane w kwocie brutto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(z uwzględnieniem podatku od towarów i usług),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zastrzeżeniem zwrotu równowartości odliczonego lub zwróconego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zgodnie z ustawą z dnia 11 marca 2004 r. o podatku od towarów i usług,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podatku naliczonego od zakupionych towarów i usług w ramach przyznanego dofinansowania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5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8367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VAT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91605"/>
            <a:ext cx="8640382" cy="4968234"/>
          </a:xfrm>
        </p:spPr>
        <p:txBody>
          <a:bodyPr>
            <a:noAutofit/>
          </a:bodyPr>
          <a:lstStyle/>
          <a:p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z Wytycznymi dotyczącymi kwalifikowalności wydatków na lata  2021-2027, podatek VAT: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w przedmiotowym projekcie, jest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niekwalifikowalny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chyba że brak jest prawnej możliwości odzyskania podatku VAT zgodnie z przepisami prawa krajowego;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VAT może być uznany za wydatek kwalifikowalny wyłącznie wówczas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gdy Uczestnikowi/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czce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Projektu,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z obowiązującym prawodawstwem krajowym, nie przysługuje prawo do obniżenia kwoty podatku należnego o kwotę podatku naliczonego lub ubiegania się o zwrot podatku VAT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W razie posiadania przez Uczestnika/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czki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 wyżej wymienionego prawa (potencjalnej prawnej możliwości) Uczestnik/czka Projektu jest zobowiązany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zwrotu podatku od zakupionych towarów i usług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(podatku VAT)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przyznanych środków w terminie do 14 dni od momentu rozliczenia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8917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Końcowe rozliczenie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418" y="1619597"/>
            <a:ext cx="8640382" cy="5112568"/>
          </a:xfrm>
        </p:spPr>
        <p:txBody>
          <a:bodyPr>
            <a:normAutofit fontScale="25000" lnSpcReduction="20000"/>
          </a:bodyPr>
          <a:lstStyle/>
          <a:p>
            <a:endParaRPr lang="pl-PL" sz="1600" b="1" dirty="0">
              <a:solidFill>
                <a:srgbClr val="FF0000"/>
              </a:solidFill>
            </a:endParaRPr>
          </a:p>
          <a:p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Rozliczenie z realizacji Umowy winno nastąpić w terminie </a:t>
            </a:r>
            <a: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2 miesięcy </a:t>
            </a: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upływie okresu 12 miesięcy prowadzenia działalności gospodarczej:</a:t>
            </a:r>
          </a:p>
          <a:p>
            <a:pPr marL="514350" indent="-514350">
              <a:buAutoNum type="arabicParenR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zaświadczenie z Urzędu Skarbowego: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niezaleganiu w opłatach podatku;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stwierdzające datę objęcia obowiązkiem podatkowym oraz zawierające informację, że przedmiotowa działalność była prowadzona przez wymagany okres.</a:t>
            </a:r>
          </a:p>
          <a:p>
            <a:pPr marL="542925" indent="-542925">
              <a:buFont typeface="+mj-lt"/>
              <a:buAutoNum type="arabicParenR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zaświadczenie z ZUS/KRUS;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niezaleganiu w opłacaniu składek;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stwierdzające od kiedy była prowadzona działalność gospodarcza;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zgłoszeniu i okresach podlegania ubezpieczeniom w okresie 12 miesięcy prowadzenia działalności gospodarczej;</a:t>
            </a:r>
          </a:p>
          <a:p>
            <a:pPr marL="542925" indent="-542925">
              <a:buFont typeface="+mj-lt"/>
              <a:buAutoNum type="arabicParenR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o niepodjęciu zatrudnienia w okresie 12 miesięcy prowadzenia działalności gospodarczej;</a:t>
            </a:r>
          </a:p>
          <a:p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1743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prowadzonej działalności gospodarczej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418" y="1619597"/>
            <a:ext cx="8640382" cy="4680002"/>
          </a:xfrm>
        </p:spPr>
        <p:txBody>
          <a:bodyPr>
            <a:normAutofit/>
          </a:bodyPr>
          <a:lstStyle/>
          <a:p>
            <a:endParaRPr lang="pl-PL" sz="1600" b="1" dirty="0">
              <a:solidFill>
                <a:srgbClr val="002060"/>
              </a:solidFill>
            </a:endParaRPr>
          </a:p>
          <a:p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Beneficjent/Partner Projektu i inne upoważnione instytucje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każdym czasie mają prawo dokonywać kontroli prawidłowości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wykorzystania środków i realizacji dotrzymania warunków umowy. </a:t>
            </a:r>
          </a:p>
          <a:p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może odbywać się zarówno w siedzibie Beneficjenta/Partnera Projektu oraz pod adresem stałego miejsca wykonywania działalności gospodarczej / adresem dodatkowego stałego miejsca wykonywania działalności gospodarczej (jeśli dotyczy) – na obszarze województwa podkarpackiego) przez Uczestnika/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czkę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Projektu, który otrzymał środki na podjęcie działalności gospodarczej.</a:t>
            </a:r>
          </a:p>
          <a:p>
            <a:pPr marL="0" indent="0">
              <a:buNone/>
            </a:pP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5589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Spotkania informacyjne na temat przygotowania dokumentacji rekrutacyjnej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6004" y="1979837"/>
            <a:ext cx="8640382" cy="4680002"/>
          </a:xfrm>
        </p:spPr>
        <p:txBody>
          <a:bodyPr/>
          <a:lstStyle/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sz="2400" b="1" dirty="0">
                <a:solidFill>
                  <a:srgbClr val="002060"/>
                </a:solidFill>
              </a:rPr>
              <a:t>22 – 24 września 2025 r.</a:t>
            </a:r>
          </a:p>
          <a:p>
            <a:r>
              <a:rPr lang="pl-PL" sz="2400" dirty="0">
                <a:solidFill>
                  <a:srgbClr val="002060"/>
                </a:solidFill>
              </a:rPr>
              <a:t>Od godz. 9:30 </a:t>
            </a:r>
          </a:p>
          <a:p>
            <a:r>
              <a:rPr lang="pl-PL" sz="2400" dirty="0">
                <a:solidFill>
                  <a:srgbClr val="002060"/>
                </a:solidFill>
              </a:rPr>
              <a:t>Wojewódzki Urząd Pracy w Rzeszowie, ul. Podwisłocze 48</a:t>
            </a:r>
          </a:p>
          <a:p>
            <a:endParaRPr lang="pl-PL" sz="2400" dirty="0">
              <a:solidFill>
                <a:srgbClr val="002060"/>
              </a:solidFill>
            </a:endParaRPr>
          </a:p>
          <a:p>
            <a:r>
              <a:rPr lang="pl-PL" sz="2400" dirty="0">
                <a:solidFill>
                  <a:srgbClr val="002060"/>
                </a:solidFill>
              </a:rPr>
              <a:t>Zapisu na wyżej wymienione spotkania, można dokonać dzwoniąc pod numer tel. </a:t>
            </a:r>
            <a:r>
              <a:rPr lang="pl-PL" sz="2400" b="1" dirty="0">
                <a:solidFill>
                  <a:srgbClr val="002060"/>
                </a:solidFill>
              </a:rPr>
              <a:t>573 497 798</a:t>
            </a:r>
            <a:r>
              <a:rPr lang="pl-PL" sz="2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7042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7394" y="1619597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418" y="1619597"/>
            <a:ext cx="8640382" cy="5112568"/>
          </a:xfrm>
        </p:spPr>
        <p:txBody>
          <a:bodyPr>
            <a:normAutofit/>
          </a:bodyPr>
          <a:lstStyle/>
          <a:p>
            <a:endParaRPr lang="pl-PL" sz="1600" b="1" dirty="0">
              <a:solidFill>
                <a:srgbClr val="FF0000"/>
              </a:solidFill>
            </a:endParaRPr>
          </a:p>
          <a:p>
            <a:endParaRPr lang="pl-PL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Biuro projektu „Aktywizacja zawodowa osób młodych bezrobotnych w wieku 18-29 lat, wsparcie rozwoju przedsiębiorczości”</a:t>
            </a:r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573 497 798</a:t>
            </a:r>
          </a:p>
          <a:p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89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DAB179-61E5-EE75-E916-E070F8F9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733A307-F196-4D92-A3C0-7F6057D7A669}" type="slidenum">
              <a:rPr lang="pl-PL" altLang="pl-PL" smtClean="0"/>
              <a:pPr/>
              <a:t>38</a:t>
            </a:fld>
            <a:endParaRPr lang="pl-PL" alt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F204557-0209-7932-D9B0-B6E6CC78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2100229"/>
            <a:ext cx="8640381" cy="3816424"/>
          </a:xfrm>
          <a:solidFill>
            <a:srgbClr val="A6D3FF"/>
          </a:solidFill>
        </p:spPr>
        <p:txBody>
          <a:bodyPr>
            <a:normAutofit/>
          </a:bodyPr>
          <a:lstStyle/>
          <a:p>
            <a:br>
              <a:rPr lang="pl-PL" sz="2800" dirty="0"/>
            </a:br>
            <a:endParaRPr lang="pl-PL" dirty="0"/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D6257A9D-89FA-0799-8260-54D8F28A475F}"/>
              </a:ext>
            </a:extLst>
          </p:cNvPr>
          <p:cNvSpPr txBox="1">
            <a:spLocks/>
          </p:cNvSpPr>
          <p:nvPr/>
        </p:nvSpPr>
        <p:spPr>
          <a:xfrm>
            <a:off x="1385887" y="2509534"/>
            <a:ext cx="7920037" cy="2782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pl-PL" altLang="pl-PL" sz="3600" b="1" dirty="0">
                <a:solidFill>
                  <a:schemeClr val="tx2"/>
                </a:solidFill>
              </a:rPr>
              <a:t> </a:t>
            </a:r>
            <a:r>
              <a:rPr lang="pl-PL" alt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pl-PL" altLang="pl-PL" sz="3600" b="1" dirty="0">
                <a:solidFill>
                  <a:schemeClr val="tx2"/>
                </a:solidFill>
              </a:rPr>
              <a:t> </a:t>
            </a:r>
            <a:r>
              <a:rPr lang="pl-PL" alt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A0F3941-387E-8A55-1FD3-13CA4F82AFF8}"/>
              </a:ext>
            </a:extLst>
          </p:cNvPr>
          <p:cNvPicPr/>
          <p:nvPr/>
        </p:nvPicPr>
        <p:blipFill rotWithShape="1">
          <a:blip r:embed="rId6"/>
          <a:srcRect l="24050" t="53322" r="68800" b="19298"/>
          <a:stretch/>
        </p:blipFill>
        <p:spPr bwMode="auto">
          <a:xfrm>
            <a:off x="388365" y="1115541"/>
            <a:ext cx="5051881" cy="195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5F8FCB6-F61E-1F66-127E-656E1F840202}"/>
              </a:ext>
            </a:extLst>
          </p:cNvPr>
          <p:cNvPicPr/>
          <p:nvPr/>
        </p:nvPicPr>
        <p:blipFill rotWithShape="1">
          <a:blip r:embed="rId6"/>
          <a:srcRect l="24050" t="53322" r="68800" b="19298"/>
          <a:stretch/>
        </p:blipFill>
        <p:spPr bwMode="auto">
          <a:xfrm>
            <a:off x="5357017" y="6994594"/>
            <a:ext cx="5051881" cy="195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020FF8BE-F4B6-E808-6B06-ACC04D628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970" y="4008441"/>
            <a:ext cx="5101344" cy="15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b="1" dirty="0">
                <a:solidFill>
                  <a:schemeClr val="tx2"/>
                </a:solidFill>
                <a:ea typeface="Open Sans" pitchFamily="2" charset="0"/>
              </a:rPr>
              <a:t>Wojewódzki Urząd Pracy w Rzeszowie</a:t>
            </a:r>
          </a:p>
          <a:p>
            <a:pPr lvl="0" defTabSz="914400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endParaRPr lang="pl-PL" altLang="pl-PL" b="1" dirty="0">
              <a:solidFill>
                <a:srgbClr val="FF0000"/>
              </a:solidFill>
              <a:ea typeface="Open Sans" pitchFamily="2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i="1" u="sng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8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6387" y="359776"/>
            <a:ext cx="8208813" cy="647753"/>
          </a:xfrm>
        </p:spPr>
        <p:txBody>
          <a:bodyPr>
            <a:normAutofit/>
          </a:bodyPr>
          <a:lstStyle/>
          <a:p>
            <a:pPr marL="0" lvl="1" algn="ctr"/>
            <a:r>
              <a:rPr 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 docelowa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7532" y="1273857"/>
            <a:ext cx="9072430" cy="560232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Uczestnikiem Projektu może być osoba: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wieku 18-29 lat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w wieku między 18 a 29 rokiem życia, tj. od dnia, w którym przypadają 18 urodziny do dnia poprzedzającego 30 urodziny. Wiek uczestników określany jest na podstawie daty urodzenia (dzień, miesiąc, rok) i ustalany w dniu rozpoczęcia udziału w projekcie, tj. w momencie rozpoczęcia udziału w pierwszej formie wsparcia w projekcie,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pl-P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bezrobotna zarejestrowana w powiatowym urzędzie pracy,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pl-P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zamieszkująca województwo podkarpackie, w rozumieniu Kodeksu cywilnego.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16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Sześciokąt 4"/>
          <p:cNvSpPr/>
          <p:nvPr/>
        </p:nvSpPr>
        <p:spPr>
          <a:xfrm>
            <a:off x="9431536" y="611485"/>
            <a:ext cx="1060704" cy="792088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ześciokąt 5"/>
          <p:cNvSpPr/>
          <p:nvPr/>
        </p:nvSpPr>
        <p:spPr>
          <a:xfrm>
            <a:off x="9465892" y="1547589"/>
            <a:ext cx="1060704" cy="91440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ześciokąt 6"/>
          <p:cNvSpPr/>
          <p:nvPr/>
        </p:nvSpPr>
        <p:spPr>
          <a:xfrm>
            <a:off x="9465892" y="2627709"/>
            <a:ext cx="1060704" cy="914400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61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Grupa docelowa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zakłada, że </a:t>
            </a: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preferowanymi grupami 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podczas rekrutacji: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będą osoby bezrobotne zarejestrowane w powiatowym urzędzie pracy, w wieku 18-29 lat, które zamieszkują w rozumieniu przepisów Kodeksu cywilnego </a:t>
            </a:r>
            <a:r>
              <a:rPr lang="pl-PL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 miast średnich tracących funkcje społeczno-gospodarcze, tj.: </a:t>
            </a:r>
            <a:r>
              <a:rPr lang="pl-PL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Przemyśla, Sanoka, Jasła, Jarosławia, Mielca, Krosna, Dębicy, Niska, Stalowej Woli, Tarnobrzega, Przeworska.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będą osoby bezrobotne zarejestrowane w powiatowym urzędzie pracy w wieku 18-29 lat, które zamieszkują w rozumieniu przepisów Kodeksu cywilnego </a:t>
            </a:r>
            <a:r>
              <a:rPr lang="pl-PL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obszarze objętym Programem Strategicznym Rozwoju </a:t>
            </a:r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Bieszczad (powiaty: bieszczadzki, leski, sanocki i przemyski), Programem dla Rozwoju Roztocza (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powiat: lubaczowski)</a:t>
            </a:r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Inicjatywą </a:t>
            </a:r>
            <a:r>
              <a:rPr lang="pl-PL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Czwórmiasto</a:t>
            </a:r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(gmina i miasto Nisko, miasto Stalowa Wola i miasto Tarnobrzeg).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23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624836"/>
            <a:ext cx="8640381" cy="599665"/>
          </a:xfrm>
        </p:spPr>
        <p:txBody>
          <a:bodyPr>
            <a:normAutofit/>
          </a:bodyPr>
          <a:lstStyle/>
          <a:p>
            <a:pPr marL="0" lvl="1" algn="ctr"/>
            <a:r>
              <a:rPr 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wsparcia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7394" y="1763613"/>
            <a:ext cx="8496366" cy="5256224"/>
          </a:xfrm>
        </p:spPr>
        <p:txBody>
          <a:bodyPr>
            <a:normAutofit/>
          </a:bodyPr>
          <a:lstStyle/>
          <a:p>
            <a:pPr marL="0" indent="-93543">
              <a:lnSpc>
                <a:spcPct val="100000"/>
              </a:lnSpc>
              <a:spcBef>
                <a:spcPts val="1000"/>
              </a:spcBef>
              <a:buSzPts val="1200"/>
              <a:buNone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WSPARCIE DORADCZE </a:t>
            </a:r>
          </a:p>
          <a:p>
            <a:pPr marL="0" indent="-93543">
              <a:lnSpc>
                <a:spcPct val="100000"/>
              </a:lnSpc>
              <a:spcBef>
                <a:spcPts val="1000"/>
              </a:spcBef>
              <a:buSzPts val="1200"/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Osoby przyjęte do Projektu kierowane będą na rozmowę z Doradcą zawodowym celem identyfikacji potrzeb oraz sporządzenia/aktualizacji Indywidualnego Planu Działania (IPD) pod kątem posiadania kompetencji/preferencji zawodowych predysponujących do prowadzenia działalności gospodarczej. Doradca zawodowy przeprowadzi również z każdym/ą z Uczestników/czek Projektu ocenę kompetencji cyfrowych. </a:t>
            </a:r>
          </a:p>
          <a:p>
            <a:pPr marL="0" indent="-93543">
              <a:lnSpc>
                <a:spcPct val="100000"/>
              </a:lnSpc>
              <a:spcBef>
                <a:spcPts val="1000"/>
              </a:spcBef>
              <a:buSzPts val="1200"/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93543">
              <a:lnSpc>
                <a:spcPct val="100000"/>
              </a:lnSpc>
              <a:spcBef>
                <a:spcPts val="1000"/>
              </a:spcBef>
              <a:buSzPts val="1200"/>
              <a:buNone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SZKOLENIA PODNOSZĄCE UMIEJĘTNOŚCI CYFROWE</a:t>
            </a:r>
          </a:p>
          <a:p>
            <a:pPr marL="0" indent="-93543">
              <a:lnSpc>
                <a:spcPct val="100000"/>
              </a:lnSpc>
              <a:spcBef>
                <a:spcPts val="1000"/>
              </a:spcBef>
              <a:buSzPts val="1200"/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podstawie stwierdzonego przez Doradcę zawodowego braku wiedzy w zakresie kompetencji cyfrowych tej dziedzinie, zaproponowane zostanie Uczestnikowi/</a:t>
            </a:r>
            <a:r>
              <a:rPr lang="pl-PL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czce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stosowne szkolenie w kierunku podniesienia/uzupełnienia umiejętności cyfrowych</a:t>
            </a:r>
            <a:endParaRPr lang="pl-PL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93543">
              <a:lnSpc>
                <a:spcPct val="100000"/>
              </a:lnSpc>
              <a:spcBef>
                <a:spcPts val="1000"/>
              </a:spcBef>
              <a:buSzPts val="1200"/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Objęcie Uczestnika/</a:t>
            </a:r>
            <a:r>
              <a:rPr lang="pl-PL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czki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Projektu szkoleniem z zakresu umiejętności cyfrowych będzie wynikało z ustaleń w trakcie spotkania z Doradcą zawodowym i opracowanego Indywidualnego Planu Działania. </a:t>
            </a:r>
            <a:endParaRPr lang="pl-PL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Sześciokąt 4"/>
          <p:cNvSpPr/>
          <p:nvPr/>
        </p:nvSpPr>
        <p:spPr>
          <a:xfrm>
            <a:off x="9522370" y="467469"/>
            <a:ext cx="1060704" cy="914400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ześciokąt 5"/>
          <p:cNvSpPr/>
          <p:nvPr/>
        </p:nvSpPr>
        <p:spPr>
          <a:xfrm>
            <a:off x="9524345" y="1499501"/>
            <a:ext cx="1060704" cy="914400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ześciokąt 6"/>
          <p:cNvSpPr/>
          <p:nvPr/>
        </p:nvSpPr>
        <p:spPr>
          <a:xfrm>
            <a:off x="9524345" y="2537701"/>
            <a:ext cx="1060704" cy="91440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85482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467470"/>
            <a:ext cx="8640381" cy="494799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Formy wsparcia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652" y="1390987"/>
            <a:ext cx="8928992" cy="5637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SZKOLENIE ABC PRZEDSIĘBIORCZOŚCI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Szkolenie w wymiarze 40h szkoleniowych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Szkolenia składające się z następujących bloków tematycznych: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aspekty prawne, podatkowe i księgowe zakładania działalności gospodarczej (16h),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pozyskiwanie środków finansowych i efektywne gospodarowanie nimi w celu zachowania bieżącej płynności firmy (16h),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aspekty marketingowe przy zakładaniu firmy (8h).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Szkolenie będzie prowadzić do nabycia kompetencji potwierdzonych odpowiednim dokumentem.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Usługa szkoleniowa ma na celu przygotowanie do samodzielnego prowadzenia działalności gospodarczej.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Sześciokąt 4"/>
          <p:cNvSpPr/>
          <p:nvPr/>
        </p:nvSpPr>
        <p:spPr>
          <a:xfrm>
            <a:off x="9450362" y="2483693"/>
            <a:ext cx="1060704" cy="914400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ześciokąt 5"/>
          <p:cNvSpPr/>
          <p:nvPr/>
        </p:nvSpPr>
        <p:spPr>
          <a:xfrm>
            <a:off x="9450362" y="323453"/>
            <a:ext cx="1060704" cy="91440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ześciokąt 6"/>
          <p:cNvSpPr/>
          <p:nvPr/>
        </p:nvSpPr>
        <p:spPr>
          <a:xfrm>
            <a:off x="9450362" y="1393957"/>
            <a:ext cx="1060704" cy="914400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83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8877" y="655425"/>
            <a:ext cx="8640381" cy="575745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Formy wsparcia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7393" y="1356036"/>
            <a:ext cx="8568953" cy="547260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20000"/>
              </a:lnSpc>
              <a:buSzPct val="100000"/>
              <a:buNone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JEDNORAZOWE ŚRODKI NA PODJĘCIE DZIAŁALNOŚCI GOSPODARCZEJ</a:t>
            </a:r>
            <a:endParaRPr lang="pl-PL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SzPct val="100000"/>
              <a:buNone/>
            </a:pPr>
            <a:r>
              <a:rPr lang="pl-PL" sz="24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wysokości określonej w umowie, nie wyższej niż 6-krotna wysokość przeciętnego wynagrodzenia. </a:t>
            </a:r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WYSOKOŚĆ PRZYZNANEGO WSPARCIA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udzielania jednorazowych środków na podjęcie działalności gospodarczej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zarówno partner wiodący jak i partnerzy projektu zobowiązani są stosować obowiązującą na dzień przyznania środków maksymalną wysokość środków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możliwych do udzielenia zgodnie z treścią art. 46 ust.1 pkt 2) ustawy z dnia 20 kwietnia 2004 r. o promocji zatrudnienia i instytucjach rynku pracy (</a:t>
            </a:r>
            <a:r>
              <a:rPr lang="pl-PL" sz="2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t.j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Dz. U. Dz.U. 2025 poz. 214).</a:t>
            </a:r>
          </a:p>
          <a:p>
            <a:pPr marL="0" lvl="0" indent="0">
              <a:lnSpc>
                <a:spcPct val="120000"/>
              </a:lnSpc>
              <a:buSzPct val="100000"/>
              <a:buNone/>
            </a:pPr>
            <a:endParaRPr lang="pl-PL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Sześciokąt 4"/>
          <p:cNvSpPr/>
          <p:nvPr/>
        </p:nvSpPr>
        <p:spPr>
          <a:xfrm>
            <a:off x="9450362" y="2483693"/>
            <a:ext cx="1060704" cy="914400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ześciokąt 5"/>
          <p:cNvSpPr/>
          <p:nvPr/>
        </p:nvSpPr>
        <p:spPr>
          <a:xfrm>
            <a:off x="9450362" y="323453"/>
            <a:ext cx="1060704" cy="91440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ześciokąt 6"/>
          <p:cNvSpPr/>
          <p:nvPr/>
        </p:nvSpPr>
        <p:spPr>
          <a:xfrm>
            <a:off x="9450362" y="1393957"/>
            <a:ext cx="1060704" cy="914400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8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3419" y="611846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REKRUTACJA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475581"/>
            <a:ext cx="8712390" cy="4896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800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Rekrutacja w projekcie będzie prowadzona w ramach naborów, planuje się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3 nabory rocznie w latach 2024-2029, realizowanych przez WUP z zastrzeżeniem możliwości 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przeprowadzenia dodatkowych naborów, w razie problemów z zrekrutowaniem odpowiedniej ilości osób.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endParaRPr lang="pl-PL" sz="24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Dodatkowo Powiatowe Urzędy Pracy – Partnerzy Projektu będą ogłaszać nabory w ramach realizowanego projektu.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endParaRPr lang="pl-PL" sz="24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endParaRPr lang="pl-PL" sz="24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3419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8418</TotalTime>
  <Words>4052</Words>
  <Application>Microsoft Office PowerPoint</Application>
  <PresentationFormat>Niestandardowy</PresentationFormat>
  <Paragraphs>346</Paragraphs>
  <Slides>38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5" baseType="lpstr">
      <vt:lpstr>Arial</vt:lpstr>
      <vt:lpstr>Calibri</vt:lpstr>
      <vt:lpstr>Garamond</vt:lpstr>
      <vt:lpstr>Open Sans</vt:lpstr>
      <vt:lpstr>Times New Roman</vt:lpstr>
      <vt:lpstr>Wingdings</vt:lpstr>
      <vt:lpstr>Motyw pakietu Office</vt:lpstr>
      <vt:lpstr>Fundusze Europejskie  dla Podkarpacia 2021-2027  Priorytet 7 Kapitał ludzki gotowy do zmian Działanie 07.03 Aktywizacja osób młodych pozostających bez pracy/wsparcie rozwoju przedsiębiorczości </vt:lpstr>
      <vt:lpstr> </vt:lpstr>
      <vt:lpstr>     </vt:lpstr>
      <vt:lpstr>Grupa docelowa </vt:lpstr>
      <vt:lpstr>Grupa docelowa </vt:lpstr>
      <vt:lpstr>Formy wsparcia w Projekcie</vt:lpstr>
      <vt:lpstr>Formy wsparcia w Projekcie</vt:lpstr>
      <vt:lpstr>Formy wsparcia w Projekcie</vt:lpstr>
      <vt:lpstr>REKRUTACJA</vt:lpstr>
      <vt:lpstr>Nabór do projektu nr 7.3/4/2025 </vt:lpstr>
      <vt:lpstr>Prezentacja programu PowerPoint</vt:lpstr>
      <vt:lpstr>Prezentacja programu PowerPoint</vt:lpstr>
      <vt:lpstr>Wykaz dokumentów rekrutacyjnych:</vt:lpstr>
      <vt:lpstr>Wykaz dokumentów rekrutacyjnych – dotyczy przypadku osób, które nie posiadają obywatelstwa polskiego:</vt:lpstr>
      <vt:lpstr>Wykaz dokumentów rekrutacyjnych: </vt:lpstr>
      <vt:lpstr>Wykaz dokumentów rekrutacyjnych: </vt:lpstr>
      <vt:lpstr>REKRUTACJA</vt:lpstr>
      <vt:lpstr>REKRUTACJA</vt:lpstr>
      <vt:lpstr>Dofinansowanie – zasady ogólne </vt:lpstr>
      <vt:lpstr>Dofinansowanie – zasady ogólne </vt:lpstr>
      <vt:lpstr>Dofinansowanie – zasady ogólne </vt:lpstr>
      <vt:lpstr> Katalog wydatków kwalifikowanych:    </vt:lpstr>
      <vt:lpstr>Katalog wydatków kwalifikowanych:</vt:lpstr>
      <vt:lpstr>Przekazane dofinansowanie nie może być przeznaczone na:</vt:lpstr>
      <vt:lpstr>Przekazane dofinansowanie nie może być  przeznaczone na:  </vt:lpstr>
      <vt:lpstr>Przekazane dofinansowanie nie może być  przeznaczone na:   </vt:lpstr>
      <vt:lpstr>  </vt:lpstr>
      <vt:lpstr>Zabezpieczenie umowy w sprawie przyznania Uczestnikowi/czce Projektu środków na podjęcie działalności gospodarczej </vt:lpstr>
      <vt:lpstr>Zabezpieczenie umowy w sprawie przyznania Uczestnikowi/czce Projektu środków na podjęcie działalności gospodarczej </vt:lpstr>
      <vt:lpstr>Prezentacja programu PowerPoint</vt:lpstr>
      <vt:lpstr>W przypadku wyboru sposobu zabezpieczenia weksel z poręczeniem wekslowym (aval) czy poręczenia wymagani są poręczyciele, zgodnie z poniższymi wytycznymi (dotyczy osób prawnych):</vt:lpstr>
      <vt:lpstr>Dofinansowanie – rozliczenie środków </vt:lpstr>
      <vt:lpstr>Podatek VAT</vt:lpstr>
      <vt:lpstr>Końcowe rozliczenie środków</vt:lpstr>
      <vt:lpstr>Kontrola prowadzonej działalności gospodarczej</vt:lpstr>
      <vt:lpstr>Spotkania informacyjne na temat przygotowania dokumentacji rekrutacyjnej</vt:lpstr>
      <vt:lpstr>Kontakt: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Iwona Zając</cp:lastModifiedBy>
  <cp:revision>589</cp:revision>
  <cp:lastPrinted>2025-01-14T14:04:16Z</cp:lastPrinted>
  <dcterms:created xsi:type="dcterms:W3CDTF">2022-06-22T09:40:44Z</dcterms:created>
  <dcterms:modified xsi:type="dcterms:W3CDTF">2025-09-17T07:30:25Z</dcterms:modified>
</cp:coreProperties>
</file>